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3" r:id="rId7"/>
    <p:sldId id="266" r:id="rId8"/>
    <p:sldId id="268" r:id="rId9"/>
    <p:sldId id="260" r:id="rId10"/>
    <p:sldId id="261" r:id="rId11"/>
    <p:sldId id="267" r:id="rId12"/>
    <p:sldId id="264" r:id="rId13"/>
    <p:sldId id="270" r:id="rId14"/>
  </p:sldIdLst>
  <p:sldSz cx="18288000" cy="10287000"/>
  <p:notesSz cx="6858000" cy="9144000"/>
  <p:embeddedFontLst>
    <p:embeddedFont>
      <p:font typeface="ADLaM Display" panose="02010000000000000000" pitchFamily="2" charset="0"/>
      <p:regular r:id="rId16"/>
    </p:embeddedFont>
    <p:embeddedFont>
      <p:font typeface="Anton" pitchFamily="2" charset="0"/>
      <p:regular r:id="rId17"/>
    </p:embeddedFont>
    <p:embeddedFont>
      <p:font typeface="Raleway" pitchFamily="2" charset="0"/>
      <p:regular r:id="rId18"/>
    </p:embeddedFont>
    <p:embeddedFont>
      <p:font typeface="Raleway Bold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572FF-6499-49DF-8C72-80719E82648C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417F2-7789-481C-958A-D0565276D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417F2-7789-481C-958A-D0565276D6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417F2-7789-481C-958A-D0565276D6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2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2591" y="1077887"/>
            <a:ext cx="9782585" cy="8229600"/>
          </a:xfrm>
          <a:custGeom>
            <a:avLst/>
            <a:gdLst/>
            <a:ahLst/>
            <a:cxnLst/>
            <a:rect l="l" t="t" r="r" b="b"/>
            <a:pathLst>
              <a:path w="9782585" h="8229600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298882" y="3516217"/>
            <a:ext cx="11430001" cy="2705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526"/>
              </a:lnSpc>
              <a:spcBef>
                <a:spcPct val="0"/>
              </a:spcBef>
            </a:pPr>
            <a:r>
              <a:rPr lang="en-US" sz="14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NEXTGEN Tech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27682" y="6216517"/>
            <a:ext cx="7772399" cy="1256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 spc="1973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Submitted To: Mr. Zahid Javed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9324" y="2105297"/>
            <a:ext cx="7554676" cy="6355371"/>
          </a:xfrm>
          <a:custGeom>
            <a:avLst/>
            <a:gdLst/>
            <a:ahLst/>
            <a:cxnLst/>
            <a:rect l="l" t="t" r="r" b="b"/>
            <a:pathLst>
              <a:path w="7554676" h="6355371">
                <a:moveTo>
                  <a:pt x="0" y="0"/>
                </a:moveTo>
                <a:lnTo>
                  <a:pt x="7554676" y="0"/>
                </a:lnTo>
                <a:lnTo>
                  <a:pt x="7554676" y="6355371"/>
                </a:lnTo>
                <a:lnTo>
                  <a:pt x="0" y="6355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19492" y="2789009"/>
            <a:ext cx="7524508" cy="4776155"/>
            <a:chOff x="0" y="0"/>
            <a:chExt cx="1165743" cy="739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5743" cy="739951"/>
            </a:xfrm>
            <a:custGeom>
              <a:avLst/>
              <a:gdLst/>
              <a:ahLst/>
              <a:cxnLst/>
              <a:rect l="l" t="t" r="r" b="b"/>
              <a:pathLst>
                <a:path w="1165743" h="739951">
                  <a:moveTo>
                    <a:pt x="0" y="0"/>
                  </a:moveTo>
                  <a:lnTo>
                    <a:pt x="1165743" y="0"/>
                  </a:lnTo>
                  <a:lnTo>
                    <a:pt x="1165743" y="739951"/>
                  </a:lnTo>
                  <a:lnTo>
                    <a:pt x="0" y="739951"/>
                  </a:lnTo>
                  <a:close/>
                </a:path>
              </a:pathLst>
            </a:custGeom>
            <a:blipFill>
              <a:blip r:embed="rId7"/>
              <a:stretch>
                <a:fillRect t="-2514" b="-25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5779270"/>
            <a:ext cx="2471566" cy="2840881"/>
          </a:xfrm>
          <a:custGeom>
            <a:avLst/>
            <a:gdLst/>
            <a:ahLst/>
            <a:cxnLst/>
            <a:rect l="l" t="t" r="r" b="b"/>
            <a:pathLst>
              <a:path w="2471566" h="2840881">
                <a:moveTo>
                  <a:pt x="0" y="0"/>
                </a:moveTo>
                <a:lnTo>
                  <a:pt x="2471566" y="0"/>
                </a:lnTo>
                <a:lnTo>
                  <a:pt x="2471566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06/15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47933" y="2340775"/>
            <a:ext cx="6778939" cy="192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1122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813855" y="0"/>
            <a:ext cx="2471566" cy="2840881"/>
          </a:xfrm>
          <a:custGeom>
            <a:avLst/>
            <a:gdLst/>
            <a:ahLst/>
            <a:cxnLst/>
            <a:rect l="l" t="t" r="r" b="b"/>
            <a:pathLst>
              <a:path w="2471566" h="2840881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65F7F-1C78-CFB4-6B98-8BBECC6EAC37}"/>
              </a:ext>
            </a:extLst>
          </p:cNvPr>
          <p:cNvSpPr txBox="1"/>
          <p:nvPr/>
        </p:nvSpPr>
        <p:spPr>
          <a:xfrm>
            <a:off x="9847933" y="4266900"/>
            <a:ext cx="661126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Raleway" pitchFamily="2" charset="0"/>
              </a:rPr>
              <a:t>Scalability Concerns: </a:t>
            </a:r>
            <a:r>
              <a:rPr lang="en-US" sz="2600" dirty="0">
                <a:solidFill>
                  <a:schemeClr val="bg1"/>
                </a:solidFill>
                <a:latin typeface="Raleway" pitchFamily="2" charset="0"/>
              </a:rPr>
              <a:t>Without optimization, MongoDB queries and API routes may slow down with high data volume.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solidFill>
                <a:schemeClr val="bg1"/>
              </a:solidFill>
              <a:latin typeface="Ralewa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Raleway" pitchFamily="2" charset="0"/>
              </a:rPr>
              <a:t>No Native Mobile App: </a:t>
            </a:r>
            <a:r>
              <a:rPr lang="en-US" sz="2600" dirty="0">
                <a:solidFill>
                  <a:schemeClr val="bg1"/>
                </a:solidFill>
                <a:latin typeface="Raleway" pitchFamily="2" charset="0"/>
              </a:rPr>
              <a:t>While responsive, the platform lacks a dedicated app experience for mobile users.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solidFill>
                <a:schemeClr val="bg1"/>
              </a:solidFill>
              <a:latin typeface="Ralewa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/>
                </a:solidFill>
                <a:latin typeface="Raleway" pitchFamily="2" charset="0"/>
              </a:rPr>
              <a:t>Single Language Support: </a:t>
            </a:r>
            <a:r>
              <a:rPr lang="en-US" sz="2600" dirty="0">
                <a:solidFill>
                  <a:schemeClr val="bg1"/>
                </a:solidFill>
                <a:latin typeface="Raleway" pitchFamily="2" charset="0"/>
              </a:rPr>
              <a:t>Currently limited to only one language, which restricts to global or local audience approach.</a:t>
            </a:r>
            <a:endParaRPr lang="en-US" sz="2600" b="1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5388">
            <a:off x="4187227" y="5365567"/>
            <a:ext cx="4032087" cy="3629631"/>
          </a:xfrm>
          <a:custGeom>
            <a:avLst/>
            <a:gdLst/>
            <a:ahLst/>
            <a:cxnLst/>
            <a:rect l="l" t="t" r="r" b="b"/>
            <a:pathLst>
              <a:path w="4032087" h="3629631">
                <a:moveTo>
                  <a:pt x="0" y="0"/>
                </a:moveTo>
                <a:lnTo>
                  <a:pt x="4032087" y="0"/>
                </a:lnTo>
                <a:lnTo>
                  <a:pt x="4032087" y="3629631"/>
                </a:lnTo>
                <a:lnTo>
                  <a:pt x="0" y="36296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2586770"/>
            <a:ext cx="7218264" cy="5779329"/>
          </a:xfrm>
          <a:custGeom>
            <a:avLst/>
            <a:gdLst/>
            <a:ahLst/>
            <a:cxnLst/>
            <a:rect l="l" t="t" r="r" b="b"/>
            <a:pathLst>
              <a:path w="7218264" h="5779329">
                <a:moveTo>
                  <a:pt x="0" y="0"/>
                </a:moveTo>
                <a:lnTo>
                  <a:pt x="7218264" y="0"/>
                </a:lnTo>
                <a:lnTo>
                  <a:pt x="7218264" y="5779329"/>
                </a:lnTo>
                <a:lnTo>
                  <a:pt x="0" y="5779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946482" y="3647818"/>
            <a:ext cx="10235719" cy="1073380"/>
            <a:chOff x="0" y="0"/>
            <a:chExt cx="2695827" cy="282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95827" cy="282701"/>
            </a:xfrm>
            <a:custGeom>
              <a:avLst/>
              <a:gdLst/>
              <a:ahLst/>
              <a:cxnLst/>
              <a:rect l="l" t="t" r="r" b="b"/>
              <a:pathLst>
                <a:path w="2695827" h="282701">
                  <a:moveTo>
                    <a:pt x="0" y="0"/>
                  </a:moveTo>
                  <a:lnTo>
                    <a:pt x="2695827" y="0"/>
                  </a:lnTo>
                  <a:lnTo>
                    <a:pt x="2695827" y="282701"/>
                  </a:lnTo>
                  <a:lnTo>
                    <a:pt x="0" y="28270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95827" cy="320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144000" y="2583388"/>
            <a:ext cx="6108171" cy="221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DEVELOPMENTS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76657" y="6062284"/>
            <a:ext cx="7669855" cy="169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Mobile App Development</a:t>
            </a: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Multilingual Support</a:t>
            </a: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Analytics Dashboard</a:t>
            </a: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AI-Powered Inquiry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6773" y="9030085"/>
            <a:ext cx="1323748" cy="41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12/15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959659">
            <a:off x="10685495" y="4880284"/>
            <a:ext cx="5177018" cy="4660282"/>
          </a:xfrm>
          <a:custGeom>
            <a:avLst/>
            <a:gdLst/>
            <a:ahLst/>
            <a:cxnLst/>
            <a:rect l="l" t="t" r="r" b="b"/>
            <a:pathLst>
              <a:path w="5177018" h="4660282">
                <a:moveTo>
                  <a:pt x="0" y="0"/>
                </a:moveTo>
                <a:lnTo>
                  <a:pt x="5177018" y="0"/>
                </a:lnTo>
                <a:lnTo>
                  <a:pt x="5177018" y="4660282"/>
                </a:lnTo>
                <a:lnTo>
                  <a:pt x="0" y="4660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297671" y="2285208"/>
            <a:ext cx="9146584" cy="5246370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gradFill rotWithShape="1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09/15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1759" y="2414567"/>
            <a:ext cx="6459864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1759" y="4396135"/>
            <a:ext cx="7666419" cy="5469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8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NextGen Tech serves as a dynamic and scalable web platform designed to empower early-stage startups with a strong digital presence. Built with modern technologies like Next.js, MongoDB, and Clerk, it offers a seamless user experience, responsive design, and modular architecture. While it currently focuses on core functionalities, its structure is future-ready—allowing for easy integration of advanced features like CMS, mobile apps, and analytics. By combining performance, flexibility, and user-centric design, NextGen Tech lays a solid foundation for startups to grow, engage audiences, and innovate with confidence.</a:t>
            </a:r>
            <a:endParaRPr lang="en-US" sz="2400" dirty="0">
              <a:solidFill>
                <a:schemeClr val="bg1"/>
              </a:solidFill>
              <a:latin typeface="Raleway" pitchFamily="2" charset="0"/>
              <a:ea typeface="Raleway"/>
              <a:cs typeface="Raleway"/>
              <a:sym typeface="Raleway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5F560B-063D-F678-29B6-4D8EE79F7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419" y="2584502"/>
            <a:ext cx="6592901" cy="4586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27342" y="3980122"/>
            <a:ext cx="12327182" cy="2326756"/>
          </a:xfrm>
          <a:custGeom>
            <a:avLst/>
            <a:gdLst/>
            <a:ahLst/>
            <a:cxnLst/>
            <a:rect l="l" t="t" r="r" b="b"/>
            <a:pathLst>
              <a:path w="12327182" h="2326756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15/15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98743" y="3761826"/>
            <a:ext cx="9490515" cy="248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445445" y="445444"/>
                </a:moveTo>
                <a:lnTo>
                  <a:pt x="0" y="445444"/>
                </a:lnTo>
                <a:lnTo>
                  <a:pt x="0" y="0"/>
                </a:lnTo>
                <a:lnTo>
                  <a:pt x="445445" y="0"/>
                </a:lnTo>
                <a:lnTo>
                  <a:pt x="445445" y="44544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353517" y="6528255"/>
            <a:ext cx="6585473" cy="39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https://tech-startup-nu.vercel.app/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812582" y="1077887"/>
            <a:ext cx="9782585" cy="8229600"/>
          </a:xfrm>
          <a:custGeom>
            <a:avLst/>
            <a:gdLst/>
            <a:ahLst/>
            <a:cxnLst/>
            <a:rect l="l" t="t" r="r" b="b"/>
            <a:pathLst>
              <a:path w="9782585" h="8229600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077892" y="2950019"/>
            <a:ext cx="3868413" cy="3942331"/>
          </a:xfrm>
          <a:custGeom>
            <a:avLst/>
            <a:gdLst/>
            <a:ahLst/>
            <a:cxnLst/>
            <a:rect l="l" t="t" r="r" b="b"/>
            <a:pathLst>
              <a:path w="3868413" h="3942331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02/15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643" y="3192933"/>
            <a:ext cx="7086599" cy="3901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1122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Group Members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15261" y="3484575"/>
            <a:ext cx="8098594" cy="208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9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aleway"/>
              </a:rPr>
              <a:t>Maryam Sameen 22-NTU-CS-1354</a:t>
            </a: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349" dirty="0">
              <a:solidFill>
                <a:srgbClr val="FFFF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aleway"/>
            </a:endParaRP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9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aleway"/>
              </a:rPr>
              <a:t>Muhammad Kaif 22-NTU-CS-1364</a:t>
            </a: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349" dirty="0">
              <a:solidFill>
                <a:srgbClr val="FFFF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Raleway"/>
            </a:endParaRP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9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Raleway"/>
              </a:rPr>
              <a:t>Muhammad Abdullah 22-NTU-CS-1358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572350" y="1940108"/>
            <a:ext cx="11589850" cy="2119101"/>
          </a:xfrm>
          <a:custGeom>
            <a:avLst/>
            <a:gdLst/>
            <a:ahLst/>
            <a:cxnLst/>
            <a:rect l="l" t="t" r="r" b="b"/>
            <a:pathLst>
              <a:path w="11589850" h="2119101">
                <a:moveTo>
                  <a:pt x="0" y="0"/>
                </a:moveTo>
                <a:lnTo>
                  <a:pt x="11589850" y="0"/>
                </a:lnTo>
                <a:lnTo>
                  <a:pt x="11589850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82937" y="3127487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578190" y="2642839"/>
            <a:ext cx="5638800" cy="969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380085" y="1268003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344434" y="5683897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03/15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2937" y="4776801"/>
            <a:ext cx="12968677" cy="419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NextGen Tech is a modern, scalable web platform built to empower early-stage startups by providing a professional digital presence. </a:t>
            </a:r>
          </a:p>
          <a:p>
            <a:pPr algn="just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Designed using cutting-edge technologies like Next.js and TypeScript, the platform enable startups to:</a:t>
            </a:r>
          </a:p>
          <a:p>
            <a:pPr marL="342900" indent="-342900" algn="just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Showcase their services</a:t>
            </a:r>
          </a:p>
          <a:p>
            <a:pPr marL="342900" indent="-342900" algn="just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Engaging with users and investors</a:t>
            </a:r>
          </a:p>
          <a:p>
            <a:pPr marL="342900" indent="-342900" algn="just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Streamline lead generation</a:t>
            </a:r>
          </a:p>
          <a:p>
            <a:pPr algn="just">
              <a:lnSpc>
                <a:spcPts val="3289"/>
              </a:lnSpc>
              <a:spcBef>
                <a:spcPct val="0"/>
              </a:spcBef>
            </a:pPr>
            <a:endParaRPr lang="en-US" sz="234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With its clean UI, responsive design, and modular architecture, NextGen Tech serves as a powerful launchpad for innovation in the digital space. </a:t>
            </a:r>
          </a:p>
        </p:txBody>
      </p:sp>
      <p:sp>
        <p:nvSpPr>
          <p:cNvPr id="12" name="Freeform 12"/>
          <p:cNvSpPr/>
          <p:nvPr/>
        </p:nvSpPr>
        <p:spPr>
          <a:xfrm>
            <a:off x="-886166" y="1940108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824613" y="1258478"/>
            <a:ext cx="13053848" cy="8229600"/>
          </a:xfrm>
          <a:custGeom>
            <a:avLst/>
            <a:gdLst/>
            <a:ahLst/>
            <a:cxnLst/>
            <a:rect l="l" t="t" r="r" b="b"/>
            <a:pathLst>
              <a:path w="13053848" h="8229600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66773" y="3374890"/>
            <a:ext cx="5267534" cy="314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OUR VISION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471733" y="2457275"/>
            <a:ext cx="4085345" cy="713798"/>
            <a:chOff x="0" y="0"/>
            <a:chExt cx="1075976" cy="187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5976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71733" y="4891599"/>
            <a:ext cx="4085345" cy="713798"/>
            <a:chOff x="0" y="0"/>
            <a:chExt cx="1075976" cy="1879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5976" cy="187996"/>
            </a:xfrm>
            <a:custGeom>
              <a:avLst/>
              <a:gdLst/>
              <a:ahLst/>
              <a:cxnLst/>
              <a:rect l="l" t="t" r="r" b="b"/>
              <a:pathLst>
                <a:path w="1075976" h="18799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07/15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1734" y="3212965"/>
            <a:ext cx="5879804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03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aim to simplify the process of establishing an impactful, online presence, giving startups the tools they need to thrive from day one.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39541" y="2509817"/>
            <a:ext cx="257356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Digital Empowerment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71733" y="5646650"/>
            <a:ext cx="5172941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3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Our platform is designed to grow with startups, supporting evolving needs through modular design, performance optimization, and integration capabilities.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39541" y="4902249"/>
            <a:ext cx="325167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Scalable and future-ready solutions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2281" y="3950750"/>
            <a:ext cx="4929188" cy="4923026"/>
          </a:xfrm>
          <a:custGeom>
            <a:avLst/>
            <a:gdLst/>
            <a:ahLst/>
            <a:cxnLst/>
            <a:rect l="l" t="t" r="r" b="b"/>
            <a:pathLst>
              <a:path w="4929188" h="4923026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783898" y="1843389"/>
            <a:ext cx="10855512" cy="6276460"/>
          </a:xfrm>
          <a:custGeom>
            <a:avLst/>
            <a:gdLst/>
            <a:ahLst/>
            <a:cxnLst/>
            <a:rect l="l" t="t" r="r" b="b"/>
            <a:pathLst>
              <a:path w="10855512" h="6276460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515603" y="3950750"/>
            <a:ext cx="3086100" cy="3101262"/>
            <a:chOff x="0" y="0"/>
            <a:chExt cx="812800" cy="8167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6793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04/15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173" y="3626790"/>
            <a:ext cx="5267534" cy="312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Objective &amp; Goals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515603" y="2752384"/>
            <a:ext cx="3086100" cy="1198366"/>
            <a:chOff x="0" y="0"/>
            <a:chExt cx="812800" cy="3156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771868" y="3004193"/>
            <a:ext cx="257356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Modern UI/UX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774779" y="3943317"/>
            <a:ext cx="3086100" cy="3101262"/>
            <a:chOff x="0" y="0"/>
            <a:chExt cx="812800" cy="8167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6793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74779" y="2744952"/>
            <a:ext cx="3086100" cy="1198366"/>
            <a:chOff x="0" y="0"/>
            <a:chExt cx="812800" cy="3156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902912" y="2996761"/>
            <a:ext cx="2829835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Component-based architecture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033956" y="3935885"/>
            <a:ext cx="3086100" cy="3101262"/>
            <a:chOff x="0" y="0"/>
            <a:chExt cx="812800" cy="8167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6793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33956" y="2737520"/>
            <a:ext cx="3086100" cy="1198366"/>
            <a:chOff x="0" y="0"/>
            <a:chExt cx="812800" cy="3156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290222" y="2989328"/>
            <a:ext cx="257356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Easy Deployment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52615" y="4322512"/>
            <a:ext cx="241207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Provides a sleek, intuitive interface that enhances user experience and engagement.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11792" y="4322512"/>
            <a:ext cx="241207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Enables reusability and maintainability through modular design.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70969" y="4322512"/>
            <a:ext cx="241207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3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Supports fast, environment-specific deployment with minimal configuration.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68406" y="1033455"/>
            <a:ext cx="6555745" cy="96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KEY TECHNOLOGIES</a:t>
            </a:r>
          </a:p>
        </p:txBody>
      </p:sp>
      <p:sp>
        <p:nvSpPr>
          <p:cNvPr id="5" name="Freeform 5"/>
          <p:cNvSpPr/>
          <p:nvPr/>
        </p:nvSpPr>
        <p:spPr>
          <a:xfrm>
            <a:off x="-889149" y="2343823"/>
            <a:ext cx="7153125" cy="6255802"/>
          </a:xfrm>
          <a:custGeom>
            <a:avLst/>
            <a:gdLst/>
            <a:ahLst/>
            <a:cxnLst/>
            <a:rect l="l" t="t" r="r" b="b"/>
            <a:pathLst>
              <a:path w="7153125" h="6255802">
                <a:moveTo>
                  <a:pt x="0" y="0"/>
                </a:moveTo>
                <a:lnTo>
                  <a:pt x="7153125" y="0"/>
                </a:lnTo>
                <a:lnTo>
                  <a:pt x="7153125" y="6255802"/>
                </a:lnTo>
                <a:lnTo>
                  <a:pt x="0" y="6255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08/15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651483" y="2233868"/>
            <a:ext cx="3447196" cy="1284773"/>
            <a:chOff x="0" y="0"/>
            <a:chExt cx="907903" cy="338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69318" y="3898174"/>
            <a:ext cx="257356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Next.js (Frontend)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51104" y="3898174"/>
            <a:ext cx="6585473" cy="81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Enables fast, SEO-friendly web apps with server side and static rendering.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99083" y="5225106"/>
            <a:ext cx="3599596" cy="1284773"/>
            <a:chOff x="0" y="0"/>
            <a:chExt cx="907903" cy="3383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22000"/>
                  </a:srgbClr>
                </a:gs>
                <a:gs pos="100000">
                  <a:srgbClr val="AF2BA5">
                    <a:alpha val="2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651483" y="5545363"/>
            <a:ext cx="344719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MongoDB + Mongoose (Database)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51103" y="5425519"/>
            <a:ext cx="6585473" cy="81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Flexible NoSQL storage with schema-based validation and seamless integration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633942" y="6692064"/>
            <a:ext cx="3447196" cy="1284773"/>
            <a:chOff x="0" y="0"/>
            <a:chExt cx="907903" cy="3383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69318" y="6963021"/>
            <a:ext cx="257356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Clerk Authentication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1104" y="6754665"/>
            <a:ext cx="6585473" cy="124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Raleway" pitchFamily="2" charset="0"/>
              </a:rPr>
              <a:t>Provides out-of-the-box user authentication, session management, and role-based access with OAuth and JWT support.</a:t>
            </a:r>
            <a:endParaRPr lang="en-US" sz="2349" dirty="0">
              <a:solidFill>
                <a:schemeClr val="bg1"/>
              </a:solidFill>
              <a:latin typeface="Raleway" pitchFamily="2" charset="0"/>
              <a:ea typeface="Raleway"/>
              <a:cs typeface="Raleway"/>
              <a:sym typeface="Raleway"/>
            </a:endParaRPr>
          </a:p>
        </p:txBody>
      </p:sp>
      <p:grpSp>
        <p:nvGrpSpPr>
          <p:cNvPr id="23" name="Group 8">
            <a:extLst>
              <a:ext uri="{FF2B5EF4-FFF2-40B4-BE49-F238E27FC236}">
                <a16:creationId xmlns:a16="http://schemas.microsoft.com/office/drawing/2014/main" id="{B1087612-1278-D2BD-D92D-32C56CB890CF}"/>
              </a:ext>
            </a:extLst>
          </p:cNvPr>
          <p:cNvGrpSpPr/>
          <p:nvPr/>
        </p:nvGrpSpPr>
        <p:grpSpPr>
          <a:xfrm>
            <a:off x="6651483" y="3785212"/>
            <a:ext cx="3447196" cy="1284773"/>
            <a:chOff x="0" y="0"/>
            <a:chExt cx="907903" cy="338376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C0CB6B95-A835-4A3F-AF1D-129BBB734284}"/>
                </a:ext>
              </a:extLst>
            </p:cNvPr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78077E21-CCCE-27CF-9377-428F01A92C22}"/>
                </a:ext>
              </a:extLst>
            </p:cNvPr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12">
            <a:extLst>
              <a:ext uri="{FF2B5EF4-FFF2-40B4-BE49-F238E27FC236}">
                <a16:creationId xmlns:a16="http://schemas.microsoft.com/office/drawing/2014/main" id="{C5299B05-9AF7-F867-CA7F-CBEDDB6CA678}"/>
              </a:ext>
            </a:extLst>
          </p:cNvPr>
          <p:cNvSpPr txBox="1"/>
          <p:nvPr/>
        </p:nvSpPr>
        <p:spPr>
          <a:xfrm>
            <a:off x="10486186" y="2522376"/>
            <a:ext cx="6585473" cy="81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Handles API requests efficiently using non-blocking, event-driven architecture.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27A6DA72-7907-DA4E-E479-CDD3BBBDC41F}"/>
              </a:ext>
            </a:extLst>
          </p:cNvPr>
          <p:cNvSpPr txBox="1"/>
          <p:nvPr/>
        </p:nvSpPr>
        <p:spPr>
          <a:xfrm>
            <a:off x="6935896" y="2536057"/>
            <a:ext cx="257356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Node.js (Backend)</a:t>
            </a:r>
          </a:p>
        </p:txBody>
      </p:sp>
      <p:grpSp>
        <p:nvGrpSpPr>
          <p:cNvPr id="29" name="Group 13">
            <a:extLst>
              <a:ext uri="{FF2B5EF4-FFF2-40B4-BE49-F238E27FC236}">
                <a16:creationId xmlns:a16="http://schemas.microsoft.com/office/drawing/2014/main" id="{A8C690AA-85B2-B678-236C-B188F8E87859}"/>
              </a:ext>
            </a:extLst>
          </p:cNvPr>
          <p:cNvGrpSpPr/>
          <p:nvPr/>
        </p:nvGrpSpPr>
        <p:grpSpPr>
          <a:xfrm>
            <a:off x="6499083" y="8303683"/>
            <a:ext cx="3447196" cy="1284773"/>
            <a:chOff x="0" y="0"/>
            <a:chExt cx="907903" cy="338376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E29E87A3-16B7-CAA2-0A12-27D3E5BFFEBF}"/>
                </a:ext>
              </a:extLst>
            </p:cNvPr>
            <p:cNvSpPr/>
            <p:nvPr/>
          </p:nvSpPr>
          <p:spPr>
            <a:xfrm>
              <a:off x="0" y="0"/>
              <a:ext cx="907903" cy="338376"/>
            </a:xfrm>
            <a:custGeom>
              <a:avLst/>
              <a:gdLst/>
              <a:ahLst/>
              <a:cxnLst/>
              <a:rect l="l" t="t" r="r" b="b"/>
              <a:pathLst>
                <a:path w="907903" h="338376">
                  <a:moveTo>
                    <a:pt x="0" y="0"/>
                  </a:moveTo>
                  <a:lnTo>
                    <a:pt x="907903" y="0"/>
                  </a:lnTo>
                  <a:lnTo>
                    <a:pt x="907903" y="338376"/>
                  </a:lnTo>
                  <a:lnTo>
                    <a:pt x="0" y="33837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22000"/>
                  </a:srgbClr>
                </a:gs>
                <a:gs pos="100000">
                  <a:srgbClr val="AF2BA5">
                    <a:alpha val="22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78636EF7-1CA0-5B8A-AB21-443100730B60}"/>
                </a:ext>
              </a:extLst>
            </p:cNvPr>
            <p:cNvSpPr txBox="1"/>
            <p:nvPr/>
          </p:nvSpPr>
          <p:spPr>
            <a:xfrm>
              <a:off x="0" y="-38100"/>
              <a:ext cx="907903" cy="376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21">
            <a:extLst>
              <a:ext uri="{FF2B5EF4-FFF2-40B4-BE49-F238E27FC236}">
                <a16:creationId xmlns:a16="http://schemas.microsoft.com/office/drawing/2014/main" id="{76196D3B-7279-5B2B-40DC-337B06B1F6F5}"/>
              </a:ext>
            </a:extLst>
          </p:cNvPr>
          <p:cNvSpPr txBox="1"/>
          <p:nvPr/>
        </p:nvSpPr>
        <p:spPr>
          <a:xfrm>
            <a:off x="6769318" y="8521602"/>
            <a:ext cx="257356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Built-in API routes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6A963DB9-7CD6-2E56-5621-378C79C60050}"/>
              </a:ext>
            </a:extLst>
          </p:cNvPr>
          <p:cNvSpPr txBox="1"/>
          <p:nvPr/>
        </p:nvSpPr>
        <p:spPr>
          <a:xfrm>
            <a:off x="10362104" y="8521602"/>
            <a:ext cx="6585473" cy="81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Facilitates backend logic (e.g., contact from handling) within the same codebase.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55470" y="4146235"/>
            <a:ext cx="3685356" cy="1431063"/>
            <a:chOff x="0" y="0"/>
            <a:chExt cx="812800" cy="315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01322" y="4146235"/>
            <a:ext cx="3685356" cy="1431063"/>
            <a:chOff x="0" y="0"/>
            <a:chExt cx="812800" cy="3156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848456" y="4146235"/>
            <a:ext cx="3685356" cy="1431063"/>
            <a:chOff x="0" y="0"/>
            <a:chExt cx="812800" cy="3156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5440826" y="4880817"/>
            <a:ext cx="186049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0986678" y="4861767"/>
            <a:ext cx="186049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23501" y="2246261"/>
            <a:ext cx="6040997" cy="11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1497" y="4445090"/>
            <a:ext cx="3073303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sz="2925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Landing Page with CTA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7031" y="6037766"/>
            <a:ext cx="4442234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 a clean homepage with CTA buttons like “Get Started,” or “Contact Us” to drive user engagement and lead generation.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07348" y="4265264"/>
            <a:ext cx="307330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sz="2925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Reusable Component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2883" y="6037766"/>
            <a:ext cx="4442234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Uses modular components like buttons, cards, forms across pages, enabling rapid development and consistent design.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4482" y="4445090"/>
            <a:ext cx="297254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sz="2925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Middleware based routing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70017" y="6037766"/>
            <a:ext cx="4442234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9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Incorporates custom middleware to manage conditional routing, (e.g., access control), laying the groundwork for future features like protected rules.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6773" y="9030085"/>
            <a:ext cx="1323748" cy="41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11/15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6609" y="2677869"/>
            <a:ext cx="8160055" cy="4717995"/>
          </a:xfrm>
          <a:custGeom>
            <a:avLst/>
            <a:gdLst/>
            <a:ahLst/>
            <a:cxnLst/>
            <a:rect l="l" t="t" r="r" b="b"/>
            <a:pathLst>
              <a:path w="8160055" h="4717995">
                <a:moveTo>
                  <a:pt x="0" y="0"/>
                </a:moveTo>
                <a:lnTo>
                  <a:pt x="8160055" y="0"/>
                </a:lnTo>
                <a:lnTo>
                  <a:pt x="8160055" y="4717996"/>
                </a:lnTo>
                <a:lnTo>
                  <a:pt x="0" y="4717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338254" y="5128685"/>
            <a:ext cx="4383276" cy="4114800"/>
          </a:xfrm>
          <a:custGeom>
            <a:avLst/>
            <a:gdLst/>
            <a:ahLst/>
            <a:cxnLst/>
            <a:rect l="l" t="t" r="r" b="b"/>
            <a:pathLst>
              <a:path w="4383276" h="4114800">
                <a:moveTo>
                  <a:pt x="0" y="0"/>
                </a:moveTo>
                <a:lnTo>
                  <a:pt x="4383275" y="0"/>
                </a:lnTo>
                <a:lnTo>
                  <a:pt x="4383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744619" y="5687058"/>
            <a:ext cx="6420174" cy="2439666"/>
          </a:xfrm>
          <a:custGeom>
            <a:avLst/>
            <a:gdLst/>
            <a:ahLst/>
            <a:cxnLst/>
            <a:rect l="l" t="t" r="r" b="b"/>
            <a:pathLst>
              <a:path w="6420174" h="2439666">
                <a:moveTo>
                  <a:pt x="0" y="0"/>
                </a:moveTo>
                <a:lnTo>
                  <a:pt x="6420174" y="0"/>
                </a:lnTo>
                <a:lnTo>
                  <a:pt x="6420174" y="2439666"/>
                </a:lnTo>
                <a:lnTo>
                  <a:pt x="0" y="2439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6773" y="3626790"/>
            <a:ext cx="5267534" cy="307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39"/>
              </a:lnSpc>
            </a:pPr>
            <a:r>
              <a:rPr lang="en-US" sz="10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UI Highlights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16809" y="3626790"/>
            <a:ext cx="7013083" cy="293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Landing Page: </a:t>
            </a: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Hero, CTAs, Sliders</a:t>
            </a: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Login/Sign up: </a:t>
            </a: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Google &amp; email support</a:t>
            </a: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Startups: </a:t>
            </a: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Grid view (AI, DevOps, Cybersecurity)</a:t>
            </a: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Contact Form</a:t>
            </a: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Clean, accessible support</a:t>
            </a: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 Panel</a:t>
            </a: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Dashboard, Responses, Blogs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6773" y="9030085"/>
            <a:ext cx="1323748" cy="41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13/15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8637726" y="8329572"/>
            <a:ext cx="281644" cy="28164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127342" y="4888183"/>
            <a:ext cx="3969987" cy="7855302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1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40207" r="-8505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78548" y="2529385"/>
            <a:ext cx="2359620" cy="1778702"/>
            <a:chOff x="0" y="0"/>
            <a:chExt cx="621464" cy="4684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1464" cy="468465"/>
            </a:xfrm>
            <a:custGeom>
              <a:avLst/>
              <a:gdLst/>
              <a:ahLst/>
              <a:cxnLst/>
              <a:rect l="l" t="t" r="r" b="b"/>
              <a:pathLst>
                <a:path w="621464" h="468465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78548" y="4493172"/>
            <a:ext cx="2359620" cy="1778702"/>
            <a:chOff x="0" y="0"/>
            <a:chExt cx="621464" cy="4684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21464" cy="468465"/>
            </a:xfrm>
            <a:custGeom>
              <a:avLst/>
              <a:gdLst/>
              <a:ahLst/>
              <a:cxnLst/>
              <a:rect l="l" t="t" r="r" b="b"/>
              <a:pathLst>
                <a:path w="621464" h="468465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78548" y="6452849"/>
            <a:ext cx="2359620" cy="1778702"/>
            <a:chOff x="0" y="0"/>
            <a:chExt cx="621464" cy="4684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1464" cy="468465"/>
            </a:xfrm>
            <a:custGeom>
              <a:avLst/>
              <a:gdLst/>
              <a:ahLst/>
              <a:cxnLst/>
              <a:rect l="l" t="t" r="r" b="b"/>
              <a:pathLst>
                <a:path w="621464" h="468465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65468" y="1039787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6773" y="903008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05/15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19492" y="2278588"/>
            <a:ext cx="6108171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Target Audience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44000" y="2995644"/>
            <a:ext cx="148199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Startup Founders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618486" y="3085311"/>
            <a:ext cx="541809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3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Need a reliable platform to validate ideas and attract users or investors.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44000" y="4863699"/>
            <a:ext cx="1885040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 Team and Developers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618486" y="5049098"/>
            <a:ext cx="541809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3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Benefit from a codebase that accelerates feature development.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44000" y="6823377"/>
            <a:ext cx="188504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Clients and Visitors</a:t>
            </a:r>
          </a:p>
        </p:txBody>
      </p:sp>
      <p:grpSp>
        <p:nvGrpSpPr>
          <p:cNvPr id="41" name="Group 14">
            <a:extLst>
              <a:ext uri="{FF2B5EF4-FFF2-40B4-BE49-F238E27FC236}">
                <a16:creationId xmlns:a16="http://schemas.microsoft.com/office/drawing/2014/main" id="{C8A7C0C7-0210-783C-9041-F7B894EF63E5}"/>
              </a:ext>
            </a:extLst>
          </p:cNvPr>
          <p:cNvGrpSpPr/>
          <p:nvPr/>
        </p:nvGrpSpPr>
        <p:grpSpPr>
          <a:xfrm>
            <a:off x="8778548" y="8401556"/>
            <a:ext cx="2359620" cy="1778702"/>
            <a:chOff x="0" y="0"/>
            <a:chExt cx="621464" cy="468465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80B34785-F81A-7F4B-9A51-3AD0B6FAAEEF}"/>
                </a:ext>
              </a:extLst>
            </p:cNvPr>
            <p:cNvSpPr/>
            <p:nvPr/>
          </p:nvSpPr>
          <p:spPr>
            <a:xfrm>
              <a:off x="0" y="0"/>
              <a:ext cx="621464" cy="468465"/>
            </a:xfrm>
            <a:custGeom>
              <a:avLst/>
              <a:gdLst/>
              <a:ahLst/>
              <a:cxnLst/>
              <a:rect l="l" t="t" r="r" b="b"/>
              <a:pathLst>
                <a:path w="621464" h="468465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3016FF0A-F6D2-C69D-7225-D643D4A4C841}"/>
                </a:ext>
              </a:extLst>
            </p:cNvPr>
            <p:cNvSpPr txBox="1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618486" y="6787103"/>
            <a:ext cx="5418091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3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Explore Services and connect with startups through a fast user-friendly interface.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8637726" y="4420706"/>
            <a:ext cx="281644" cy="28164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637726" y="6407901"/>
            <a:ext cx="281644" cy="28164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34">
            <a:extLst>
              <a:ext uri="{FF2B5EF4-FFF2-40B4-BE49-F238E27FC236}">
                <a16:creationId xmlns:a16="http://schemas.microsoft.com/office/drawing/2014/main" id="{1E4E82FA-3FF6-CFE7-271D-FE4EDB819431}"/>
              </a:ext>
            </a:extLst>
          </p:cNvPr>
          <p:cNvSpPr txBox="1"/>
          <p:nvPr/>
        </p:nvSpPr>
        <p:spPr>
          <a:xfrm>
            <a:off x="11618486" y="8718439"/>
            <a:ext cx="5418091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3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Assess the startup’s technical maturity and online presence before engagement. </a:t>
            </a:r>
          </a:p>
        </p:txBody>
      </p:sp>
      <p:grpSp>
        <p:nvGrpSpPr>
          <p:cNvPr id="45" name="Group 23">
            <a:extLst>
              <a:ext uri="{FF2B5EF4-FFF2-40B4-BE49-F238E27FC236}">
                <a16:creationId xmlns:a16="http://schemas.microsoft.com/office/drawing/2014/main" id="{AF9F0A35-78CA-0416-45CD-4E558A102740}"/>
              </a:ext>
            </a:extLst>
          </p:cNvPr>
          <p:cNvGrpSpPr/>
          <p:nvPr/>
        </p:nvGrpSpPr>
        <p:grpSpPr>
          <a:xfrm>
            <a:off x="8790126" y="2540963"/>
            <a:ext cx="281644" cy="281644"/>
            <a:chOff x="0" y="0"/>
            <a:chExt cx="812800" cy="812800"/>
          </a:xfrm>
        </p:grpSpPr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4E8713ED-9409-A346-6854-3D45B27432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25">
              <a:extLst>
                <a:ext uri="{FF2B5EF4-FFF2-40B4-BE49-F238E27FC236}">
                  <a16:creationId xmlns:a16="http://schemas.microsoft.com/office/drawing/2014/main" id="{E1D0E8EE-0550-E637-5E40-B3D8E388A6C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9558AF4F-4E6B-8A14-79F3-0C1B76638BEC}"/>
              </a:ext>
            </a:extLst>
          </p:cNvPr>
          <p:cNvSpPr txBox="1"/>
          <p:nvPr/>
        </p:nvSpPr>
        <p:spPr>
          <a:xfrm>
            <a:off x="9144000" y="8781663"/>
            <a:ext cx="1885040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Investors and incubators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714</Words>
  <Application>Microsoft Office PowerPoint</Application>
  <PresentationFormat>Custom</PresentationFormat>
  <Paragraphs>115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ADLaM Display</vt:lpstr>
      <vt:lpstr>Aptos</vt:lpstr>
      <vt:lpstr>Anton</vt:lpstr>
      <vt:lpstr>Raleway Bold</vt:lpstr>
      <vt:lpstr>Raleway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Technology Presentation</dc:title>
  <cp:lastModifiedBy>Abdullah Sheikh</cp:lastModifiedBy>
  <cp:revision>8</cp:revision>
  <dcterms:created xsi:type="dcterms:W3CDTF">2006-08-16T00:00:00Z</dcterms:created>
  <dcterms:modified xsi:type="dcterms:W3CDTF">2025-06-14T19:02:38Z</dcterms:modified>
  <dc:identifier>DAGqVmN-RPA</dc:identifier>
</cp:coreProperties>
</file>